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9" r:id="rId8"/>
    <p:sldId id="262" r:id="rId9"/>
    <p:sldId id="270" r:id="rId10"/>
    <p:sldId id="263" r:id="rId11"/>
    <p:sldId id="271" r:id="rId12"/>
    <p:sldId id="264" r:id="rId13"/>
    <p:sldId id="272" r:id="rId14"/>
    <p:sldId id="265" r:id="rId15"/>
    <p:sldId id="266" r:id="rId16"/>
    <p:sldId id="267"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12.11.2017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12.11.2017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12.11.2017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O</a:t>
            </a:r>
            <a:r>
              <a:rPr lang="sr-Cyrl-RS" sz="4800" dirty="0" err="1" smtClean="0"/>
              <a:t>бавеза</a:t>
            </a:r>
            <a:r>
              <a:rPr lang="sr-Cyrl-RS" sz="4800" dirty="0" smtClean="0"/>
              <a:t> вођења стоматолошког досијеа</a:t>
            </a:r>
            <a:endParaRPr lang="en-US" sz="4800"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642" y="3946706"/>
            <a:ext cx="3812147" cy="203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107901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Садржај стоматолошког картона</a:t>
            </a:r>
            <a:endParaRPr lang="en-US" sz="2800" dirty="0"/>
          </a:p>
        </p:txBody>
      </p:sp>
      <p:sp>
        <p:nvSpPr>
          <p:cNvPr id="3" name="Content Placeholder 2"/>
          <p:cNvSpPr>
            <a:spLocks noGrp="1"/>
          </p:cNvSpPr>
          <p:nvPr>
            <p:ph idx="1"/>
          </p:nvPr>
        </p:nvSpPr>
        <p:spPr/>
        <p:txBody>
          <a:bodyPr>
            <a:noAutofit/>
          </a:bodyPr>
          <a:lstStyle/>
          <a:p>
            <a:r>
              <a:rPr lang="sr-Cyrl-RS" sz="2800" dirty="0" smtClean="0"/>
              <a:t>За сваког пацијента треба водити засебан стоматолошки картон чак и ако стоматолог само прегледа пацијента</a:t>
            </a:r>
            <a:r>
              <a:rPr lang="sr-Cyrl-RS" sz="2800" dirty="0" smtClean="0"/>
              <a:t>.</a:t>
            </a:r>
          </a:p>
          <a:p>
            <a:r>
              <a:rPr lang="sr-Cyrl-RS" sz="2800" dirty="0" smtClean="0"/>
              <a:t> </a:t>
            </a:r>
            <a:r>
              <a:rPr lang="sr-Cyrl-RS" sz="2800" dirty="0" smtClean="0"/>
              <a:t>И кад се ради само о појединачној и једноставној екстракцији зуба код акутног пацијента ова интервенција може довести до озбиљних компликација, те стоматолог, ако није водио досије, постаје слаб у евентуалном кривичном поступку</a:t>
            </a:r>
            <a:r>
              <a:rPr lang="sr-Cyrl-RS" sz="2800" dirty="0" smtClean="0"/>
              <a:t>.</a:t>
            </a:r>
            <a:endParaRPr lang="sr-Cyrl-RS" sz="2800" dirty="0" smtClean="0"/>
          </a:p>
        </p:txBody>
      </p:sp>
    </p:spTree>
    <p:extLst>
      <p:ext uri="{BB962C8B-B14F-4D97-AF65-F5344CB8AC3E}">
        <p14:creationId xmlns:p14="http://schemas.microsoft.com/office/powerpoint/2010/main" val="191708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92428" y="1532586"/>
            <a:ext cx="10393251" cy="4639614"/>
          </a:xfrm>
        </p:spPr>
        <p:txBody>
          <a:bodyPr>
            <a:noAutofit/>
          </a:bodyPr>
          <a:lstStyle/>
          <a:p>
            <a:r>
              <a:rPr lang="sr-Cyrl-RS" sz="2800" dirty="0"/>
              <a:t>Закон налаже шта би СД требало да садржи.</a:t>
            </a:r>
          </a:p>
          <a:p>
            <a:r>
              <a:rPr lang="sr-Cyrl-RS" sz="2800" dirty="0"/>
              <a:t>СД треба да садржи довољно информација да би се пацијент могао идентификовати и да би се са њим могло контактирати.</a:t>
            </a:r>
          </a:p>
          <a:p>
            <a:r>
              <a:rPr lang="sr-Cyrl-RS" sz="2800" dirty="0"/>
              <a:t>Осим датума и врсте услуге која је пружена, потребно је навести и сваки савет или разговор, обављен телефоном или усмено.</a:t>
            </a:r>
          </a:p>
          <a:p>
            <a:r>
              <a:rPr lang="sr-Cyrl-RS" sz="2800" dirty="0"/>
              <a:t>СД треба да садржи разлог за пружање здравствене услуге, </a:t>
            </a:r>
            <a:r>
              <a:rPr lang="sr-Cyrl-RS" sz="2800" dirty="0" err="1"/>
              <a:t>анамнестичке</a:t>
            </a:r>
            <a:r>
              <a:rPr lang="sr-Cyrl-RS" sz="2800" dirty="0"/>
              <a:t> податке у вези са лечењем и податке о започетом лечењу.</a:t>
            </a:r>
            <a:endParaRPr lang="en-US" sz="2800" dirty="0"/>
          </a:p>
          <a:p>
            <a:endParaRPr lang="en-US" sz="2800" dirty="0"/>
          </a:p>
        </p:txBody>
      </p:sp>
    </p:spTree>
    <p:extLst>
      <p:ext uri="{BB962C8B-B14F-4D97-AF65-F5344CB8AC3E}">
        <p14:creationId xmlns:p14="http://schemas.microsoft.com/office/powerpoint/2010/main" val="316613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Лечење обољења уста и зуба</a:t>
            </a:r>
            <a:endParaRPr lang="en-US" sz="2800" dirty="0"/>
          </a:p>
        </p:txBody>
      </p:sp>
      <p:sp>
        <p:nvSpPr>
          <p:cNvPr id="3" name="Content Placeholder 2"/>
          <p:cNvSpPr>
            <a:spLocks noGrp="1"/>
          </p:cNvSpPr>
          <p:nvPr>
            <p:ph idx="1"/>
          </p:nvPr>
        </p:nvSpPr>
        <p:spPr/>
        <p:txBody>
          <a:bodyPr>
            <a:noAutofit/>
          </a:bodyPr>
          <a:lstStyle/>
          <a:p>
            <a:r>
              <a:rPr lang="sr-Cyrl-RS" sz="2800" dirty="0" smtClean="0"/>
              <a:t>Зубни испуни описују се тако што се наводи зуб, површине зуба, материјал и друге карактеристике, као што је дубина и величина </a:t>
            </a:r>
            <a:r>
              <a:rPr lang="sr-Cyrl-RS" sz="2800" dirty="0" err="1" smtClean="0"/>
              <a:t>испуна</a:t>
            </a:r>
            <a:r>
              <a:rPr lang="sr-Cyrl-RS" sz="2800" dirty="0" smtClean="0"/>
              <a:t>. Ради прегледности исцртава се у зубни дијаграм</a:t>
            </a:r>
          </a:p>
          <a:p>
            <a:r>
              <a:rPr lang="sr-Cyrl-RS" sz="2800" dirty="0" smtClean="0"/>
              <a:t>Протетичке накнаде, као што су крунице и мостови, описују се тако што се наводи који су зуби носачи, а који чланови у мосту, врста конструкције, материјал, боја и друге карактеристике</a:t>
            </a:r>
            <a:r>
              <a:rPr lang="sr-Cyrl-RS" sz="2800" dirty="0" smtClean="0"/>
              <a:t>.</a:t>
            </a:r>
            <a:endParaRPr lang="sr-Cyrl-RS" sz="2800" dirty="0" smtClean="0"/>
          </a:p>
        </p:txBody>
      </p:sp>
    </p:spTree>
    <p:extLst>
      <p:ext uri="{BB962C8B-B14F-4D97-AF65-F5344CB8AC3E}">
        <p14:creationId xmlns:p14="http://schemas.microsoft.com/office/powerpoint/2010/main" val="2803120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Лечење обољења уста и зуба</a:t>
            </a:r>
            <a:endParaRPr lang="en-US" sz="2800" dirty="0"/>
          </a:p>
        </p:txBody>
      </p:sp>
      <p:sp>
        <p:nvSpPr>
          <p:cNvPr id="3" name="Content Placeholder 2"/>
          <p:cNvSpPr>
            <a:spLocks noGrp="1"/>
          </p:cNvSpPr>
          <p:nvPr>
            <p:ph idx="1"/>
          </p:nvPr>
        </p:nvSpPr>
        <p:spPr/>
        <p:txBody>
          <a:bodyPr>
            <a:normAutofit/>
          </a:bodyPr>
          <a:lstStyle/>
          <a:p>
            <a:r>
              <a:rPr lang="sr-Cyrl-RS" sz="2800" dirty="0"/>
              <a:t>Пуњења канала коренова зуба описује се подацима о дужини, ширини и врсти каналног пуњења, као и о врсти средства којом је вршено испирање канала.</a:t>
            </a:r>
          </a:p>
          <a:p>
            <a:r>
              <a:rPr lang="sr-Cyrl-RS" sz="2800" dirty="0"/>
              <a:t>Мобилни протетички радови описују се  тако што се наводи материјал базе протезе, материјал зуба, боја и облик.</a:t>
            </a:r>
            <a:endParaRPr lang="en-US" sz="2800" dirty="0"/>
          </a:p>
          <a:p>
            <a:endParaRPr lang="en-US" sz="2800" dirty="0"/>
          </a:p>
        </p:txBody>
      </p:sp>
    </p:spTree>
    <p:extLst>
      <p:ext uri="{BB962C8B-B14F-4D97-AF65-F5344CB8AC3E}">
        <p14:creationId xmlns:p14="http://schemas.microsoft.com/office/powerpoint/2010/main" val="957969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Лечење обољења уста и зуба</a:t>
            </a:r>
            <a:endParaRPr lang="en-US" sz="2800" dirty="0"/>
          </a:p>
        </p:txBody>
      </p:sp>
      <p:sp>
        <p:nvSpPr>
          <p:cNvPr id="3" name="Content Placeholder 2"/>
          <p:cNvSpPr>
            <a:spLocks noGrp="1"/>
          </p:cNvSpPr>
          <p:nvPr>
            <p:ph idx="1"/>
          </p:nvPr>
        </p:nvSpPr>
        <p:spPr>
          <a:xfrm>
            <a:off x="1069848" y="2121408"/>
            <a:ext cx="10058400" cy="4421060"/>
          </a:xfrm>
        </p:spPr>
        <p:txBody>
          <a:bodyPr>
            <a:normAutofit fontScale="92500" lnSpcReduction="10000"/>
          </a:bodyPr>
          <a:lstStyle/>
          <a:p>
            <a:r>
              <a:rPr lang="sr-Cyrl-RS" sz="2800" dirty="0" smtClean="0"/>
              <a:t>Приликом описивања терапије потпорног апарата зуба наводе се инструкције дате пацијенту, терапијске методе и контроле</a:t>
            </a:r>
          </a:p>
          <a:p>
            <a:r>
              <a:rPr lang="sr-Cyrl-RS" sz="2800" dirty="0" smtClean="0"/>
              <a:t>Хируршки захвати описују се тако што се наводи област, врста захвата и контролни налаз. Треба навести и инструкцију и </a:t>
            </a:r>
            <a:r>
              <a:rPr lang="sr-Cyrl-RS" sz="2800" dirty="0" err="1" smtClean="0"/>
              <a:t>медикаментозну</a:t>
            </a:r>
            <a:r>
              <a:rPr lang="sr-Cyrl-RS" sz="2800" dirty="0" smtClean="0"/>
              <a:t> терапију</a:t>
            </a:r>
          </a:p>
          <a:p>
            <a:r>
              <a:rPr lang="sr-Cyrl-RS" sz="2800" dirty="0" smtClean="0"/>
              <a:t>Прогноза се наводи уколико је лоша. Пацијент се информише и записује се да је информација дата.</a:t>
            </a:r>
          </a:p>
          <a:p>
            <a:r>
              <a:rPr lang="sr-Cyrl-RS" sz="2800" dirty="0" smtClean="0"/>
              <a:t>Посебне карактеристике или налази, који не захтевају лечење, такође се наводе и веома су корисни при идентификацији.</a:t>
            </a:r>
          </a:p>
          <a:p>
            <a:r>
              <a:rPr lang="sr-Cyrl-RS" sz="2800" dirty="0" smtClean="0"/>
              <a:t>РТГ снимци су често неопходни како би се поставила права дијагноза</a:t>
            </a:r>
            <a:r>
              <a:rPr lang="sr-Cyrl-RS" dirty="0" smtClean="0"/>
              <a:t>.</a:t>
            </a:r>
            <a:endParaRPr lang="en-US" dirty="0"/>
          </a:p>
        </p:txBody>
      </p:sp>
    </p:spTree>
    <p:extLst>
      <p:ext uri="{BB962C8B-B14F-4D97-AF65-F5344CB8AC3E}">
        <p14:creationId xmlns:p14="http://schemas.microsoft.com/office/powerpoint/2010/main" val="2025582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3031" y="347731"/>
            <a:ext cx="12088969" cy="5824470"/>
          </a:xfrm>
        </p:spPr>
        <p:txBody>
          <a:bodyPr>
            <a:noAutofit/>
          </a:bodyPr>
          <a:lstStyle/>
          <a:p>
            <a:r>
              <a:rPr lang="sr-Cyrl-RS" sz="2800" dirty="0" smtClean="0"/>
              <a:t>Клиничке фотографије пацијентових зуба могу бити веома корисне у дискутовању и планирању врсте лечења са пацијентом.</a:t>
            </a:r>
          </a:p>
          <a:p>
            <a:r>
              <a:rPr lang="sr-Cyrl-RS" sz="2800" dirty="0" smtClean="0"/>
              <a:t>Гипсани модели вилица требало би да такође буду посматрани као део СД и не треба их бацати</a:t>
            </a:r>
          </a:p>
          <a:p>
            <a:r>
              <a:rPr lang="sr-Cyrl-RS" sz="2800" dirty="0" smtClean="0"/>
              <a:t>Специјалистички извештај и отпусно писмо требало би да се дају пацијенту ради наставка неопходног лечења и праћења у примарној здравственој заштити. </a:t>
            </a:r>
            <a:endParaRPr lang="sr-Cyrl-RS" sz="2800" dirty="0" smtClean="0"/>
          </a:p>
          <a:p>
            <a:r>
              <a:rPr lang="sr-Cyrl-RS" sz="2800" dirty="0" smtClean="0"/>
              <a:t>Међутим</a:t>
            </a:r>
            <a:r>
              <a:rPr lang="sr-Cyrl-RS" sz="2800" dirty="0" smtClean="0"/>
              <a:t>, стоматолози ретко дају писмени извештај лекару опште праксе. </a:t>
            </a:r>
            <a:endParaRPr lang="sr-Cyrl-RS" sz="2800" dirty="0" smtClean="0"/>
          </a:p>
          <a:p>
            <a:r>
              <a:rPr lang="sr-Cyrl-RS" sz="2800" dirty="0" smtClean="0"/>
              <a:t>Издавање </a:t>
            </a:r>
            <a:r>
              <a:rPr lang="sr-Cyrl-RS" sz="2800" dirty="0" smtClean="0"/>
              <a:t>извештаја лекару од велике је важности, поготово ако стоматолошко лечење има значај за опште здравствено стање, као нпр. праћење оралних манифестација неког општег обољења, након неких </a:t>
            </a:r>
            <a:r>
              <a:rPr lang="sr-Cyrl-RS" sz="2800" dirty="0" err="1" smtClean="0"/>
              <a:t>оралнохируршких</a:t>
            </a:r>
            <a:r>
              <a:rPr lang="sr-Cyrl-RS" sz="2800" dirty="0" smtClean="0"/>
              <a:t> интервенција, употребе лекова и др.</a:t>
            </a:r>
            <a:endParaRPr lang="en-US" sz="2800" dirty="0"/>
          </a:p>
        </p:txBody>
      </p:sp>
    </p:spTree>
    <p:extLst>
      <p:ext uri="{BB962C8B-B14F-4D97-AF65-F5344CB8AC3E}">
        <p14:creationId xmlns:p14="http://schemas.microsoft.com/office/powerpoint/2010/main" val="2308559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0"/>
            <a:ext cx="10058400" cy="1700011"/>
          </a:xfrm>
        </p:spPr>
        <p:txBody>
          <a:bodyPr>
            <a:normAutofit/>
          </a:bodyPr>
          <a:lstStyle/>
          <a:p>
            <a:r>
              <a:rPr lang="sr-Cyrl-RS" sz="2800" dirty="0" smtClean="0"/>
              <a:t>Типови стоматолошког картона</a:t>
            </a:r>
            <a:endParaRPr lang="en-US" sz="2800" dirty="0"/>
          </a:p>
        </p:txBody>
      </p:sp>
      <p:sp>
        <p:nvSpPr>
          <p:cNvPr id="3" name="Content Placeholder 2"/>
          <p:cNvSpPr>
            <a:spLocks noGrp="1"/>
          </p:cNvSpPr>
          <p:nvPr>
            <p:ph idx="1"/>
          </p:nvPr>
        </p:nvSpPr>
        <p:spPr>
          <a:xfrm>
            <a:off x="231820" y="1506828"/>
            <a:ext cx="11269014" cy="4665372"/>
          </a:xfrm>
        </p:spPr>
        <p:txBody>
          <a:bodyPr>
            <a:noAutofit/>
          </a:bodyPr>
          <a:lstStyle/>
          <a:p>
            <a:r>
              <a:rPr lang="sr-Cyrl-RS" sz="2800" b="1" dirty="0" smtClean="0">
                <a:solidFill>
                  <a:srgbClr val="FF0000"/>
                </a:solidFill>
              </a:rPr>
              <a:t>Папирни стоматолошки картон </a:t>
            </a:r>
            <a:r>
              <a:rPr lang="sr-Cyrl-RS" sz="2800" dirty="0" smtClean="0"/>
              <a:t>још увек је најчешће у пракси. Требало би га писати да га други стоматолози разумеју, а то значи читким рукописом. Стоматолог мора лично да се потруди да СД садржи све оно што је прописано законом.</a:t>
            </a:r>
          </a:p>
          <a:p>
            <a:r>
              <a:rPr lang="sr-Cyrl-RS" sz="2800" b="1" dirty="0" smtClean="0">
                <a:solidFill>
                  <a:srgbClr val="FF0000"/>
                </a:solidFill>
              </a:rPr>
              <a:t>Електронски стоматолошки картон</a:t>
            </a:r>
            <a:r>
              <a:rPr lang="sr-Cyrl-RS" sz="2800" dirty="0" smtClean="0"/>
              <a:t> данас се све више користи. Он има предности у односу на папирни. Много је лакше и брже уписивати дугачке текстове у поједностављене дијаграме једноставним бирањем понуђеног текста, вођење финансија је умногоме олакшано и пружа прегледније резултате. Редовне контроле пацијената је много лакше организовати. За </a:t>
            </a:r>
            <a:r>
              <a:rPr lang="sr-Cyrl-RS" sz="2800" dirty="0" err="1" smtClean="0"/>
              <a:t>судскомедицинска</a:t>
            </a:r>
            <a:r>
              <a:rPr lang="sr-Cyrl-RS" sz="2800" dirty="0" smtClean="0"/>
              <a:t> вештачења, а посебно за идентификацију особа, снимци морају бити квалитетно </a:t>
            </a:r>
            <a:r>
              <a:rPr lang="sr-Cyrl-RS" sz="2800" dirty="0" smtClean="0"/>
              <a:t>одштампани.</a:t>
            </a:r>
            <a:endParaRPr lang="en-US" sz="2800" dirty="0"/>
          </a:p>
        </p:txBody>
      </p:sp>
    </p:spTree>
    <p:extLst>
      <p:ext uri="{BB962C8B-B14F-4D97-AF65-F5344CB8AC3E}">
        <p14:creationId xmlns:p14="http://schemas.microsoft.com/office/powerpoint/2010/main" val="2045799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Чување стоматолошког картона</a:t>
            </a:r>
            <a:endParaRPr lang="en-US" sz="2800" dirty="0"/>
          </a:p>
        </p:txBody>
      </p:sp>
      <p:sp>
        <p:nvSpPr>
          <p:cNvPr id="3" name="Content Placeholder 2"/>
          <p:cNvSpPr>
            <a:spLocks noGrp="1"/>
          </p:cNvSpPr>
          <p:nvPr>
            <p:ph idx="1"/>
          </p:nvPr>
        </p:nvSpPr>
        <p:spPr>
          <a:xfrm>
            <a:off x="1069848" y="1918952"/>
            <a:ext cx="10058400" cy="4253248"/>
          </a:xfrm>
        </p:spPr>
        <p:txBody>
          <a:bodyPr>
            <a:noAutofit/>
          </a:bodyPr>
          <a:lstStyle/>
          <a:p>
            <a:r>
              <a:rPr lang="sr-Cyrl-RS" sz="2800" dirty="0" smtClean="0"/>
              <a:t>Стоматолошки картон би требало да се чува тако да не може да се оштети и уништи и да непожељне особе не могу да имају увид у њега. Требало би га чувати докле год се има корист од њега. </a:t>
            </a:r>
            <a:endParaRPr lang="sr-Cyrl-RS" sz="2800" dirty="0" smtClean="0"/>
          </a:p>
          <a:p>
            <a:r>
              <a:rPr lang="sr-Cyrl-RS" sz="2800" dirty="0" smtClean="0"/>
              <a:t>СД </a:t>
            </a:r>
            <a:r>
              <a:rPr lang="sr-Cyrl-RS" sz="2800" dirty="0" smtClean="0"/>
              <a:t>не би требало уништити или одложити пре него прође 10 година од последњег уношења података.</a:t>
            </a:r>
          </a:p>
          <a:p>
            <a:r>
              <a:rPr lang="sr-Cyrl-RS" sz="2800" dirty="0" smtClean="0"/>
              <a:t>Уколико потреба стоматолога то налаже или то пацијент жели СД се може пребацити другом стоматологу.</a:t>
            </a:r>
          </a:p>
          <a:p>
            <a:r>
              <a:rPr lang="sr-Cyrl-RS" sz="2800" dirty="0" smtClean="0"/>
              <a:t>Слање или пребацивање СД пацијента мора да се обави тако да не постоји могућност да друге особе добију увид у њега.</a:t>
            </a:r>
            <a:endParaRPr lang="en-US" sz="2800" dirty="0"/>
          </a:p>
        </p:txBody>
      </p:sp>
    </p:spTree>
    <p:extLst>
      <p:ext uri="{BB962C8B-B14F-4D97-AF65-F5344CB8AC3E}">
        <p14:creationId xmlns:p14="http://schemas.microsoft.com/office/powerpoint/2010/main" val="2250784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56823" y="2120900"/>
            <a:ext cx="9556123" cy="4051300"/>
          </a:xfrm>
        </p:spPr>
        <p:txBody>
          <a:bodyPr>
            <a:normAutofit/>
          </a:bodyPr>
          <a:lstStyle/>
          <a:p>
            <a:r>
              <a:rPr lang="sr-Cyrl-RS" sz="2800" dirty="0" smtClean="0"/>
              <a:t>Закон о здравственој заштити из 2005. године у члану 73 налаже свима који пружају медицинску здравствену помоћ обавезу вођења здравственог досијеа за сваког пацијента</a:t>
            </a:r>
          </a:p>
          <a:p>
            <a:pPr marL="0" indent="0">
              <a:buNone/>
            </a:pPr>
            <a:endParaRPr lang="sr-Cyrl-RS" sz="2800" dirty="0" smtClean="0"/>
          </a:p>
          <a:p>
            <a:r>
              <a:rPr lang="sr-Cyrl-RS" sz="2800" dirty="0" smtClean="0"/>
              <a:t>У области стоматолошке здравствене заштите води се стоматолошки досије на обрасцу бр. ДО-2.</a:t>
            </a:r>
            <a:endParaRPr lang="en-US" sz="2800" dirty="0"/>
          </a:p>
        </p:txBody>
      </p:sp>
    </p:spTree>
    <p:extLst>
      <p:ext uri="{BB962C8B-B14F-4D97-AF65-F5344CB8AC3E}">
        <p14:creationId xmlns:p14="http://schemas.microsoft.com/office/powerpoint/2010/main" val="68998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4118" y="0"/>
            <a:ext cx="6994130" cy="656823"/>
          </a:xfrm>
        </p:spPr>
        <p:txBody>
          <a:bodyPr>
            <a:normAutofit/>
          </a:bodyPr>
          <a:lstStyle/>
          <a:p>
            <a:r>
              <a:rPr lang="sr-Cyrl-RS" sz="2400" dirty="0" smtClean="0"/>
              <a:t>Образац бр. до-2</a:t>
            </a:r>
            <a:endParaRPr lang="en-US" sz="2400" dirty="0"/>
          </a:p>
        </p:txBody>
      </p:sp>
      <p:pic>
        <p:nvPicPr>
          <p:cNvPr id="4" name="Content Placeholder 3"/>
          <p:cNvPicPr>
            <a:picLocks noGrp="1" noChangeAspect="1"/>
          </p:cNvPicPr>
          <p:nvPr>
            <p:ph idx="1"/>
          </p:nvPr>
        </p:nvPicPr>
        <p:blipFill>
          <a:blip r:embed="rId2"/>
          <a:stretch>
            <a:fillRect/>
          </a:stretch>
        </p:blipFill>
        <p:spPr>
          <a:xfrm>
            <a:off x="2421228" y="553792"/>
            <a:ext cx="7315200" cy="6304207"/>
          </a:xfrm>
          <a:prstGeom prst="rect">
            <a:avLst/>
          </a:prstGeom>
        </p:spPr>
      </p:pic>
    </p:spTree>
    <p:extLst>
      <p:ext uri="{BB962C8B-B14F-4D97-AF65-F5344CB8AC3E}">
        <p14:creationId xmlns:p14="http://schemas.microsoft.com/office/powerpoint/2010/main" val="2326992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Стоматолошки досије Чине:</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sz="2800" b="1" dirty="0" smtClean="0">
                <a:solidFill>
                  <a:srgbClr val="FF0000"/>
                </a:solidFill>
              </a:rPr>
              <a:t>СТОМАТОЛОШКИ КАРТОН</a:t>
            </a:r>
          </a:p>
          <a:p>
            <a:r>
              <a:rPr lang="sr-Cyrl-RS" sz="2800" b="1" dirty="0" smtClean="0">
                <a:solidFill>
                  <a:srgbClr val="FF0000"/>
                </a:solidFill>
              </a:rPr>
              <a:t>ЕВИДЕНЦИЈА О ЗДРАВСТВЕНОМ СТАЊУ ЗУБА И УСТА</a:t>
            </a:r>
          </a:p>
          <a:p>
            <a:r>
              <a:rPr lang="sr-Cyrl-RS" sz="2800" b="1" dirty="0" smtClean="0">
                <a:solidFill>
                  <a:srgbClr val="FF0000"/>
                </a:solidFill>
              </a:rPr>
              <a:t>ЕВИДЕНЦИЈА О РАДУ И ОБОЉЕЊИМА У СТОМАТОЛОГИЈИ</a:t>
            </a:r>
          </a:p>
          <a:p>
            <a:r>
              <a:rPr lang="sr-Cyrl-RS" sz="2800" b="1" dirty="0" smtClean="0">
                <a:solidFill>
                  <a:srgbClr val="FF0000"/>
                </a:solidFill>
              </a:rPr>
              <a:t>КАРТОН ОДГОВАРАЈУЋЕ СТОМАТОЛОШКЕ СПЕЦИЈАЛИСТИЧКЕ СЛУЖБЕ</a:t>
            </a:r>
          </a:p>
          <a:p>
            <a:endParaRPr lang="sr-Cyrl-RS" sz="2800" dirty="0"/>
          </a:p>
          <a:p>
            <a:r>
              <a:rPr lang="sr-Cyrl-RS" sz="2800" dirty="0" smtClean="0"/>
              <a:t>Сваки податак у здравственом картону пацијента подлеже обавези чувања лекарске тајне, укључујући и датум и место рођења, професију, радно место, број здравствене књижице или личне карте</a:t>
            </a:r>
            <a:r>
              <a:rPr lang="sr-Cyrl-RS" dirty="0" smtClean="0"/>
              <a:t>.</a:t>
            </a:r>
            <a:endParaRPr lang="en-US" dirty="0"/>
          </a:p>
        </p:txBody>
      </p:sp>
    </p:spTree>
    <p:extLst>
      <p:ext uri="{BB962C8B-B14F-4D97-AF65-F5344CB8AC3E}">
        <p14:creationId xmlns:p14="http://schemas.microsoft.com/office/powerpoint/2010/main" val="2046129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43944" y="940158"/>
            <a:ext cx="10959921" cy="5232042"/>
          </a:xfrm>
        </p:spPr>
        <p:txBody>
          <a:bodyPr>
            <a:normAutofit/>
          </a:bodyPr>
          <a:lstStyle/>
          <a:p>
            <a:r>
              <a:rPr lang="sr-Cyrl-RS" sz="2800" dirty="0" smtClean="0"/>
              <a:t>Сваки пацијент има право на квалитетну и стручну здравствену помоћ, а здравствени досије би, пре свега, требало да буде средство које осигурава да пацијент добије законом  наложено право.</a:t>
            </a:r>
          </a:p>
          <a:p>
            <a:r>
              <a:rPr lang="sr-Cyrl-RS" sz="2800" dirty="0" smtClean="0"/>
              <a:t>Здравствени досије би требало да се води у складу са законом и потребама здравства, а потребно је да садржи неопходне податке о пацијенту, пруженој здравственој услузи и податке који су потребни здравственом осигуравајућем друштву.</a:t>
            </a:r>
            <a:endParaRPr lang="en-US" sz="2800" dirty="0"/>
          </a:p>
        </p:txBody>
      </p:sp>
    </p:spTree>
    <p:extLst>
      <p:ext uri="{BB962C8B-B14F-4D97-AF65-F5344CB8AC3E}">
        <p14:creationId xmlns:p14="http://schemas.microsoft.com/office/powerpoint/2010/main" val="462036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25003" y="991673"/>
            <a:ext cx="10367493" cy="5180527"/>
          </a:xfrm>
        </p:spPr>
        <p:txBody>
          <a:bodyPr>
            <a:normAutofit/>
          </a:bodyPr>
          <a:lstStyle/>
          <a:p>
            <a:r>
              <a:rPr lang="sr-Cyrl-RS" sz="2800" dirty="0" smtClean="0"/>
              <a:t>Наводи у картону пацијента могу се користити као доказ у правном поступку и као средство у процени стручног рада сваког стоматолога. </a:t>
            </a:r>
          </a:p>
          <a:p>
            <a:r>
              <a:rPr lang="sr-Cyrl-RS" sz="2800" dirty="0" smtClean="0"/>
              <a:t>С друге стране, правилно вођен СД може бити најбоља одбрана стоматолога у правном поступку, будући да је он поуздан доказ дијагнозе и терапије.</a:t>
            </a:r>
          </a:p>
          <a:p>
            <a:r>
              <a:rPr lang="sr-Cyrl-RS" sz="2800" dirty="0" smtClean="0"/>
              <a:t>Већина стоматолога води СД да би пружила најбољу могућу здравствену помоћ пацијенту, губећи из вида да је он и правни документ и тога постају свесни тек када се овај документ нађе у судници</a:t>
            </a:r>
            <a:r>
              <a:rPr lang="sr-Cyrl-RS" sz="2800" dirty="0" smtClean="0"/>
              <a:t>.</a:t>
            </a:r>
            <a:endParaRPr lang="sr-Cyrl-RS" sz="2800" dirty="0" smtClean="0"/>
          </a:p>
        </p:txBody>
      </p:sp>
    </p:spTree>
    <p:extLst>
      <p:ext uri="{BB962C8B-B14F-4D97-AF65-F5344CB8AC3E}">
        <p14:creationId xmlns:p14="http://schemas.microsoft.com/office/powerpoint/2010/main" val="487749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66670" y="2120900"/>
            <a:ext cx="10406130" cy="4051300"/>
          </a:xfrm>
        </p:spPr>
        <p:txBody>
          <a:bodyPr>
            <a:normAutofit/>
          </a:bodyPr>
          <a:lstStyle/>
          <a:p>
            <a:r>
              <a:rPr lang="sr-Cyrl-RS" sz="2800" dirty="0"/>
              <a:t>Пракса у земљама Западне Европе показала је да, кад тврдња пацијента стоји насупрот тврдњи стоматолога, у судници приликом правног поступка покренутог ради новчане накнаде, суд увек више верује пацијенту него стоматологу</a:t>
            </a:r>
            <a:r>
              <a:rPr lang="sr-Cyrl-RS" sz="2800" dirty="0" smtClean="0"/>
              <a:t>.</a:t>
            </a:r>
          </a:p>
          <a:p>
            <a:r>
              <a:rPr lang="sr-Cyrl-RS" sz="2800" dirty="0" smtClean="0"/>
              <a:t> </a:t>
            </a:r>
            <a:r>
              <a:rPr lang="sr-Cyrl-RS" sz="2800" dirty="0"/>
              <a:t>Ово се објашњава тиме што је стоматолошка услуга за пацијента догађај који се добро памти, док је он за стоматолога само један од многих.</a:t>
            </a:r>
            <a:endParaRPr lang="en-US" sz="2800" dirty="0"/>
          </a:p>
          <a:p>
            <a:endParaRPr lang="en-US" sz="2800" dirty="0"/>
          </a:p>
        </p:txBody>
      </p:sp>
    </p:spTree>
    <p:extLst>
      <p:ext uri="{BB962C8B-B14F-4D97-AF65-F5344CB8AC3E}">
        <p14:creationId xmlns:p14="http://schemas.microsoft.com/office/powerpoint/2010/main" val="2128114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75764" y="2120900"/>
            <a:ext cx="10470524" cy="4051300"/>
          </a:xfrm>
        </p:spPr>
        <p:txBody>
          <a:bodyPr>
            <a:noAutofit/>
          </a:bodyPr>
          <a:lstStyle/>
          <a:p>
            <a:r>
              <a:rPr lang="sr-Cyrl-RS" sz="2800" dirty="0" smtClean="0"/>
              <a:t>Требало би да СД буде читак и лако разумљив и за остале здравствене раднике. Ово се односи не само на руком писани већ и рачунарски део. </a:t>
            </a:r>
          </a:p>
          <a:p>
            <a:r>
              <a:rPr lang="sr-Cyrl-RS" sz="2800" dirty="0" smtClean="0"/>
              <a:t>По члану 36 ЗЗЗ сваки пацијент има право увида у свој здравствени картон и право на објашњење употребљених стручних медицинских израза</a:t>
            </a:r>
            <a:r>
              <a:rPr lang="sr-Cyrl-RS" sz="2800" dirty="0" smtClean="0"/>
              <a:t>.</a:t>
            </a:r>
            <a:endParaRPr lang="sr-Cyrl-RS" sz="2800" dirty="0" smtClean="0"/>
          </a:p>
        </p:txBody>
      </p:sp>
    </p:spTree>
    <p:extLst>
      <p:ext uri="{BB962C8B-B14F-4D97-AF65-F5344CB8AC3E}">
        <p14:creationId xmlns:p14="http://schemas.microsoft.com/office/powerpoint/2010/main" val="1801675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11369" y="682580"/>
            <a:ext cx="10753859" cy="5489620"/>
          </a:xfrm>
        </p:spPr>
        <p:txBody>
          <a:bodyPr>
            <a:normAutofit/>
          </a:bodyPr>
          <a:lstStyle/>
          <a:p>
            <a:r>
              <a:rPr lang="sr-Cyrl-RS" sz="2800" dirty="0"/>
              <a:t>Приликом идентификације неке особе на основу зуба, особа која врши идентификацију веома је зависна од података наведених у стоматолошком картону пацијента</a:t>
            </a:r>
            <a:r>
              <a:rPr lang="sr-Cyrl-RS" sz="2800" dirty="0" smtClean="0"/>
              <a:t>.</a:t>
            </a:r>
          </a:p>
          <a:p>
            <a:r>
              <a:rPr lang="sr-Cyrl-RS" sz="2800" dirty="0" smtClean="0"/>
              <a:t> </a:t>
            </a:r>
            <a:r>
              <a:rPr lang="sr-Cyrl-RS" sz="2800" dirty="0"/>
              <a:t>Чак и када су зубни испуни нарочито карактеристични и својствени некој особи, они нису од великог значаја ако нису документовани. </a:t>
            </a:r>
            <a:endParaRPr lang="sr-Cyrl-RS" sz="2800" dirty="0" smtClean="0"/>
          </a:p>
          <a:p>
            <a:r>
              <a:rPr lang="sr-Cyrl-RS" sz="2800" dirty="0" smtClean="0"/>
              <a:t>Ово </a:t>
            </a:r>
            <a:r>
              <a:rPr lang="sr-Cyrl-RS" sz="2800" dirty="0"/>
              <a:t>јасно указује на то колики је важно правилно вођење СД приликом идентификације неке особе на основу зуба. </a:t>
            </a:r>
            <a:endParaRPr lang="sr-Cyrl-RS" sz="2800" dirty="0" smtClean="0"/>
          </a:p>
          <a:p>
            <a:r>
              <a:rPr lang="sr-Cyrl-RS" sz="2800" dirty="0" smtClean="0"/>
              <a:t>Стоматолошки </a:t>
            </a:r>
            <a:r>
              <a:rPr lang="sr-Cyrl-RS" sz="2800" dirty="0"/>
              <a:t>картон особе за коју се сматра да је нестала или настрадала мора се проследити даље истражним органима, будући да је идентификација настрадале особе од великог интереса не само за породицу него и за друштво.</a:t>
            </a:r>
            <a:endParaRPr lang="en-US" sz="2800" dirty="0"/>
          </a:p>
          <a:p>
            <a:endParaRPr lang="en-US" dirty="0"/>
          </a:p>
        </p:txBody>
      </p:sp>
    </p:spTree>
    <p:extLst>
      <p:ext uri="{BB962C8B-B14F-4D97-AF65-F5344CB8AC3E}">
        <p14:creationId xmlns:p14="http://schemas.microsoft.com/office/powerpoint/2010/main" val="5846465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126</TotalTime>
  <Words>1140</Words>
  <Application>Microsoft Office PowerPoint</Application>
  <PresentationFormat>Widescreen</PresentationFormat>
  <Paragraphs>57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Cambria</vt:lpstr>
      <vt:lpstr>Rockwell</vt:lpstr>
      <vt:lpstr>Rockwell Condensed</vt:lpstr>
      <vt:lpstr>Wingdings</vt:lpstr>
      <vt:lpstr>Wood Type</vt:lpstr>
      <vt:lpstr>Oбавеза вођења стоматолошког досијеа</vt:lpstr>
      <vt:lpstr>PowerPoint Presentation</vt:lpstr>
      <vt:lpstr>Образац бр. до-2</vt:lpstr>
      <vt:lpstr>Стоматолошки досије Чине:</vt:lpstr>
      <vt:lpstr>PowerPoint Presentation</vt:lpstr>
      <vt:lpstr>PowerPoint Presentation</vt:lpstr>
      <vt:lpstr>PowerPoint Presentation</vt:lpstr>
      <vt:lpstr>PowerPoint Presentation</vt:lpstr>
      <vt:lpstr>PowerPoint Presentation</vt:lpstr>
      <vt:lpstr>Садржај стоматолошког картона</vt:lpstr>
      <vt:lpstr>PowerPoint Presentation</vt:lpstr>
      <vt:lpstr>Лечење обољења уста и зуба</vt:lpstr>
      <vt:lpstr>Лечење обољења уста и зуба</vt:lpstr>
      <vt:lpstr>Лечење обољења уста и зуба</vt:lpstr>
      <vt:lpstr>PowerPoint Presentation</vt:lpstr>
      <vt:lpstr>Типови стоматолошког картона</vt:lpstr>
      <vt:lpstr>Чување стоматолошког картона</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Oбавеза вођења стоматолошког досијеа</dc:title>
  <dc:creator>Suzana Matejic</dc:creator>
  <cp:lastModifiedBy>Suzana Matejic</cp:lastModifiedBy>
  <cp:revision>13</cp:revision>
  <dcterms:created xsi:type="dcterms:W3CDTF">2017-11-12T17:41:27Z</dcterms:created>
  <dcterms:modified xsi:type="dcterms:W3CDTF">2017-11-12T20:12:22Z</dcterms:modified>
</cp:coreProperties>
</file>